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metadata" ContentType="application/binary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1" /><Relationship Type="http://schemas.openxmlformats.org/officeDocument/2006/relationships/officeDocument" Target="/ppt/presentation.xml" Id="rId2" /></Relationships>
</file>

<file path=ppt/presentation.xml><?xml version="1.0" encoding="utf-8"?>
<p:presentation xmlns:go="http://customooxmlschemas.google.com/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trictFirstAndLastChars="0" saveSubsetFonts="1" autoCompressPictures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40Rg9nGl4qmKS9kBugpT8XkoK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2.xml" Id="rId1" /><Relationship Type="http://schemas.openxmlformats.org/officeDocument/2006/relationships/presProps" Target="/ppt/presProps.xml" Id="rId2" /><Relationship Type="http://schemas.openxmlformats.org/officeDocument/2006/relationships/slideMaster" Target="/ppt/slideMasters/slideMaster1.xml" Id="rId3" /><Relationship Type="http://schemas.openxmlformats.org/officeDocument/2006/relationships/notesMaster" Target="/ppt/notesMasters/notesMaster1.xml" Id="rId4" /><Relationship Type="http://schemas.openxmlformats.org/officeDocument/2006/relationships/slide" Target="/ppt/slides/slide5.xml" Id="rId9" /><Relationship Type="http://schemas.openxmlformats.org/officeDocument/2006/relationships/slide" Target="/ppt/slides/slide1.xml" Id="rId5" /><Relationship Type="http://schemas.openxmlformats.org/officeDocument/2006/relationships/slide" Target="/ppt/slides/slide2.xml" Id="rId6" /><Relationship Type="http://schemas.openxmlformats.org/officeDocument/2006/relationships/slide" Target="/ppt/slides/slide3.xml" Id="rId7" /><Relationship Type="http://schemas.openxmlformats.org/officeDocument/2006/relationships/slide" Target="/ppt/slides/slide4.xml" Id="rId8" /><Relationship Type="http://schemas.openxmlformats.org/officeDocument/2006/relationships/slide" Target="/ppt/slides/slide7.xml" Id="rId11" /><Relationship Type="http://schemas.openxmlformats.org/officeDocument/2006/relationships/slide" Target="/ppt/slides/slide6.xml" Id="rId10" /><Relationship Type="http://schemas.openxmlformats.org/officeDocument/2006/relationships/slide" Target="/ppt/slides/slide9.xml" Id="rId13" /><Relationship Type="http://schemas.openxmlformats.org/officeDocument/2006/relationships/slide" Target="/ppt/slides/slide8.xml" Id="rId12" /><Relationship Type="http://schemas.openxmlformats.org/officeDocument/2006/relationships/slide" Target="/ppt/slides/slide11.xml" Id="rId15" /><Relationship Type="http://schemas.openxmlformats.org/officeDocument/2006/relationships/slide" Target="/ppt/slides/slide10.xml" Id="rId14" /><Relationship Type="http://schemas.openxmlformats.org/officeDocument/2006/relationships/slide" Target="/ppt/slides/slide13.xml" Id="rId17" /><Relationship Type="http://schemas.openxmlformats.org/officeDocument/2006/relationships/slide" Target="/ppt/slides/slide12.xml" Id="rId16" /><Relationship Type="http://customschemas.google.com/relationships/presentationmetadata" Target="/ppt/meta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74ec5cc70a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74ec5cc70a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74ec5cc70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74ec5cc70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4ec5cc70a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74ec5cc70a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4ec5cc70a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4ec5cc70a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4ec5cc70a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4ec5cc70a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1.png" Id="rId2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1.png" Id="rId2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1.png" Id="rId2" /><Relationship Type="http://schemas.openxmlformats.org/officeDocument/2006/relationships/image" Target="/ppt/media/image2.png" Id="rId3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10"/>
          <p:cNvCxnSpPr/>
          <p:nvPr/>
        </p:nvCxnSpPr>
        <p:spPr>
          <a:xfrm>
            <a:off x="8399160" y="6516719"/>
            <a:ext cx="3593883" cy="36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" name="Google Shape;14;p10"/>
          <p:cNvSpPr txBox="1"/>
          <p:nvPr/>
        </p:nvSpPr>
        <p:spPr>
          <a:xfrm>
            <a:off x="11025360" y="6522839"/>
            <a:ext cx="1064883" cy="22706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pic>
        <p:nvPicPr>
          <p:cNvPr descr="Picture 2" id="15" name="Google Shape;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278" y="44999"/>
            <a:ext cx="1013404" cy="459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0"/>
          <p:cNvSpPr txBox="1"/>
          <p:nvPr>
            <p:ph type="title"/>
          </p:nvPr>
        </p:nvSpPr>
        <p:spPr>
          <a:xfrm>
            <a:off x="609478" y="273598"/>
            <a:ext cx="10972443" cy="1144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609478" y="1604519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5pPr>
            <a:lvl6pPr indent="-280035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465640" y="6224944"/>
            <a:ext cx="271960" cy="262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showMasterSp="0">
  <p:cSld name="Blank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20" name="Google Shape;2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0320" y="145080"/>
            <a:ext cx="942483" cy="4489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1"/>
          <p:cNvCxnSpPr/>
          <p:nvPr/>
        </p:nvCxnSpPr>
        <p:spPr>
          <a:xfrm>
            <a:off x="8369640" y="6598439"/>
            <a:ext cx="3595321" cy="36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1"/>
          <p:cNvSpPr txBox="1"/>
          <p:nvPr/>
        </p:nvSpPr>
        <p:spPr>
          <a:xfrm>
            <a:off x="10965960" y="6615720"/>
            <a:ext cx="1061417" cy="22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cxnSp>
        <p:nvCxnSpPr>
          <p:cNvPr id="23" name="Google Shape;23;p11"/>
          <p:cNvCxnSpPr/>
          <p:nvPr/>
        </p:nvCxnSpPr>
        <p:spPr>
          <a:xfrm>
            <a:off x="8369640" y="6598439"/>
            <a:ext cx="3595321" cy="36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1"/>
          <p:cNvSpPr txBox="1"/>
          <p:nvPr/>
        </p:nvSpPr>
        <p:spPr>
          <a:xfrm>
            <a:off x="10965960" y="6615720"/>
            <a:ext cx="1061417" cy="22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465640" y="6224944"/>
            <a:ext cx="271960" cy="262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showMasterSp="0">
  <p:cSld name="Title,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12"/>
          <p:cNvCxnSpPr/>
          <p:nvPr/>
        </p:nvCxnSpPr>
        <p:spPr>
          <a:xfrm>
            <a:off x="8399160" y="6516358"/>
            <a:ext cx="3594603" cy="72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Picture 2" id="28" name="Google Shape;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278" y="44999"/>
            <a:ext cx="1013763" cy="4600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12"/>
          <p:cNvCxnSpPr/>
          <p:nvPr/>
        </p:nvCxnSpPr>
        <p:spPr>
          <a:xfrm>
            <a:off x="8399160" y="6516358"/>
            <a:ext cx="3594963" cy="72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0" name="Google Shape;30;p12"/>
          <p:cNvSpPr txBox="1"/>
          <p:nvPr/>
        </p:nvSpPr>
        <p:spPr>
          <a:xfrm>
            <a:off x="11025360" y="6522839"/>
            <a:ext cx="1065603" cy="22706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pic>
        <p:nvPicPr>
          <p:cNvPr descr="Shape 17" id="31" name="Google Shape;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758" y="126720"/>
            <a:ext cx="665643" cy="13662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2"/>
          <p:cNvSpPr txBox="1"/>
          <p:nvPr>
            <p:ph type="title"/>
          </p:nvPr>
        </p:nvSpPr>
        <p:spPr>
          <a:xfrm>
            <a:off x="609478" y="273598"/>
            <a:ext cx="10972443" cy="1144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609478" y="1604519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/>
            </a:lvl5pPr>
            <a:lvl6pPr indent="-280035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465640" y="6224944"/>
            <a:ext cx="271960" cy="262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>
  <p:cSld name="Centere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idx="1" type="body"/>
          </p:nvPr>
        </p:nvSpPr>
        <p:spPr>
          <a:xfrm>
            <a:off x="609478" y="273598"/>
            <a:ext cx="10972443" cy="5307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80035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1pPr>
            <a:lvl2pPr indent="-314325" lvl="1" marL="914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50"/>
              <a:buChar char="−"/>
              <a:defRPr/>
            </a:lvl2pPr>
            <a:lvl3pPr indent="-280035" lvl="2" marL="1371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3pPr>
            <a:lvl4pPr indent="-314325" lvl="3" marL="1828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50"/>
              <a:buChar char="−"/>
              <a:defRPr/>
            </a:lvl4pPr>
            <a:lvl5pPr indent="-280035" lvl="4" marL="2286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5pPr>
            <a:lvl6pPr indent="-280035" lvl="5" marL="2743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6pPr>
            <a:lvl7pPr indent="-280035" lvl="6" marL="32004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1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465640" y="6224944"/>
            <a:ext cx="271960" cy="262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975" lIns="44975" spcFirstLastPara="1" rIns="44975" wrap="square" tIns="449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86" /><Relationship Type="http://schemas.openxmlformats.org/officeDocument/2006/relationships/image" Target="/ppt/media/image1.png" Id="rId1" /><Relationship Type="http://schemas.openxmlformats.org/officeDocument/2006/relationships/slideLayout" Target="/ppt/slideLayouts/slideLayout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9.xml" Id="rId10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9"/>
          <p:cNvCxnSpPr/>
          <p:nvPr/>
        </p:nvCxnSpPr>
        <p:spPr>
          <a:xfrm>
            <a:off x="8399160" y="6516358"/>
            <a:ext cx="3594603" cy="723"/>
          </a:xfrm>
          <a:prstGeom prst="straightConnector1">
            <a:avLst/>
          </a:prstGeom>
          <a:noFill/>
          <a:ln w="9525" cap="flat" cmpd="sng">
            <a:solidFill>
              <a:srgbClr val="31549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9"/>
          <p:cNvSpPr txBox="1"/>
          <p:nvPr/>
        </p:nvSpPr>
        <p:spPr>
          <a:xfrm>
            <a:off x="11025360" y="6522839"/>
            <a:ext cx="1065243" cy="2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75" tIns="44975" rIns="44975" bIns="449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pic>
        <p:nvPicPr>
          <p:cNvPr id="8" name="Google Shape;8;p9" descr="Picture 2"/>
          <p:cNvPicPr preferRelativeResize="0"/>
          <p:nvPr/>
        </p:nvPicPr>
        <p:blipFill rotWithShape="1">
          <a:blip r:embed="rId1">
            <a:alphaModFix/>
          </a:blip>
          <a:srcRect l="0" t="0" r="0" b="0"/>
          <a:stretch/>
        </p:blipFill>
        <p:spPr>
          <a:xfrm>
            <a:off x="11177278" y="44999"/>
            <a:ext cx="1013763" cy="4600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9"/>
          <p:cNvSpPr txBox="1"/>
          <p:nvPr>
            <p:ph type="body" idx="1"/>
          </p:nvPr>
        </p:nvSpPr>
        <p:spPr>
          <a:xfrm>
            <a:off x="609478" y="273598"/>
            <a:ext cx="10972443" cy="530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−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−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type="sldNum" idx="12"/>
          </p:nvPr>
        </p:nvSpPr>
        <p:spPr>
          <a:xfrm>
            <a:off x="8465640" y="6224944"/>
            <a:ext cx="271960" cy="26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975" tIns="44975" rIns="44975" bIns="449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notesSlide" Target="/ppt/notesSlides/notesSlide10.xml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1.xml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2.xml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3.xml" Id="rId2" /><Relationship Type="http://schemas.openxmlformats.org/officeDocument/2006/relationships/image" Target="/ppt/media/image1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4.xml" Id="rId2" /><Relationship Type="http://schemas.openxmlformats.org/officeDocument/2006/relationships/hyperlink" Target="http://lms.isdm.org.in/" TargetMode="External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1"/>
          <p:cNvCxnSpPr/>
          <p:nvPr/>
        </p:nvCxnSpPr>
        <p:spPr>
          <a:xfrm>
            <a:off x="2143080" y="6509518"/>
            <a:ext cx="3595321" cy="36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1"/>
          <p:cNvSpPr txBox="1"/>
          <p:nvPr/>
        </p:nvSpPr>
        <p:spPr>
          <a:xfrm>
            <a:off x="3327479" y="6526800"/>
            <a:ext cx="1061417" cy="22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Calibri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www.isdm.org.in</a:t>
            </a:r>
            <a:endParaRPr/>
          </a:p>
        </p:txBody>
      </p:sp>
      <p:sp>
        <p:nvSpPr>
          <p:cNvPr id="591" name="Google Shape;591;p1"/>
          <p:cNvSpPr/>
          <p:nvPr/>
        </p:nvSpPr>
        <p:spPr>
          <a:xfrm>
            <a:off x="6192360" y="2160"/>
            <a:ext cx="5998320" cy="6854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"/>
          <p:cNvSpPr txBox="1"/>
          <p:nvPr/>
        </p:nvSpPr>
        <p:spPr>
          <a:xfrm>
            <a:off x="7056000" y="2375997"/>
            <a:ext cx="4390923" cy="9027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 TEACHING PROTOCOLS</a:t>
            </a:r>
            <a:endParaRPr/>
          </a:p>
        </p:txBody>
      </p:sp>
      <p:pic>
        <p:nvPicPr>
          <p:cNvPr descr="Picture 2" id="593" name="Google Shape;5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8000" y="2807997"/>
            <a:ext cx="1893600" cy="86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4ec5cc70a_0_24"/>
          <p:cNvSpPr txBox="1"/>
          <p:nvPr>
            <p:ph idx="1" type="body"/>
          </p:nvPr>
        </p:nvSpPr>
        <p:spPr>
          <a:xfrm>
            <a:off x="609478" y="273598"/>
            <a:ext cx="10972500" cy="530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Check Just before Class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74ec5cc70a_0_0"/>
          <p:cNvSpPr txBox="1"/>
          <p:nvPr>
            <p:ph type="title"/>
          </p:nvPr>
        </p:nvSpPr>
        <p:spPr>
          <a:xfrm>
            <a:off x="609475" y="273599"/>
            <a:ext cx="10972500" cy="650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Tech Check</a:t>
            </a:r>
            <a:endParaRPr sz="3000"/>
          </a:p>
        </p:txBody>
      </p:sp>
      <p:sp>
        <p:nvSpPr>
          <p:cNvPr id="657" name="Google Shape;657;g74ec5cc70a_0_0"/>
          <p:cNvSpPr txBox="1"/>
          <p:nvPr>
            <p:ph idx="1" type="body"/>
          </p:nvPr>
        </p:nvSpPr>
        <p:spPr>
          <a:xfrm>
            <a:off x="609478" y="1604519"/>
            <a:ext cx="10972500" cy="39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Placement of the Camera/Laptop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Notes,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Screen Share logistics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Poll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Breakout rooms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Assignments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4ec5cc70a_0_5"/>
          <p:cNvSpPr txBox="1"/>
          <p:nvPr>
            <p:ph type="title"/>
          </p:nvPr>
        </p:nvSpPr>
        <p:spPr>
          <a:xfrm>
            <a:off x="609475" y="273599"/>
            <a:ext cx="10972500" cy="84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Bricoleur Check</a:t>
            </a:r>
            <a:endParaRPr sz="3000"/>
          </a:p>
        </p:txBody>
      </p:sp>
      <p:sp>
        <p:nvSpPr>
          <p:cNvPr id="663" name="Google Shape;663;g74ec5cc70a_0_5"/>
          <p:cNvSpPr txBox="1"/>
          <p:nvPr>
            <p:ph idx="1" type="body"/>
          </p:nvPr>
        </p:nvSpPr>
        <p:spPr>
          <a:xfrm>
            <a:off x="609478" y="1604519"/>
            <a:ext cx="10972500" cy="39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Task division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Mode of communication - private chat, whatsapp, call.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8" name="Google Shape;668;p8"/>
          <p:cNvCxnSpPr/>
          <p:nvPr/>
        </p:nvCxnSpPr>
        <p:spPr>
          <a:xfrm>
            <a:off x="2143080" y="6509159"/>
            <a:ext cx="3595680" cy="363"/>
          </a:xfrm>
          <a:prstGeom prst="straightConnector1">
            <a:avLst/>
          </a:prstGeom>
          <a:noFill/>
          <a:ln cap="flat" cmpd="sng" w="9525">
            <a:solidFill>
              <a:srgbClr val="31549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9" name="Google Shape;669;p8"/>
          <p:cNvSpPr txBox="1"/>
          <p:nvPr/>
        </p:nvSpPr>
        <p:spPr>
          <a:xfrm>
            <a:off x="3425399" y="6526800"/>
            <a:ext cx="1025326" cy="225544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www.isdm.org.in</a:t>
            </a:r>
            <a:endParaRPr/>
          </a:p>
        </p:txBody>
      </p:sp>
      <p:sp>
        <p:nvSpPr>
          <p:cNvPr id="670" name="Google Shape;670;p8"/>
          <p:cNvSpPr/>
          <p:nvPr/>
        </p:nvSpPr>
        <p:spPr>
          <a:xfrm>
            <a:off x="6286677" y="2159"/>
            <a:ext cx="5904725" cy="6855122"/>
          </a:xfrm>
          <a:prstGeom prst="rect">
            <a:avLst/>
          </a:prstGeom>
          <a:solidFill>
            <a:srgbClr val="315492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8"/>
          <p:cNvSpPr txBox="1"/>
          <p:nvPr/>
        </p:nvSpPr>
        <p:spPr>
          <a:xfrm>
            <a:off x="7801560" y="2906640"/>
            <a:ext cx="3569042" cy="49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descr="Picture 2" id="672" name="Google Shape;6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679" y="2807997"/>
            <a:ext cx="1893961" cy="86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74ec5cc70a_0_10"/>
          <p:cNvSpPr txBox="1"/>
          <p:nvPr>
            <p:ph type="title"/>
          </p:nvPr>
        </p:nvSpPr>
        <p:spPr>
          <a:xfrm>
            <a:off x="609478" y="273598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599" name="Google Shape;599;g74ec5cc70a_0_10"/>
          <p:cNvSpPr txBox="1"/>
          <p:nvPr>
            <p:ph idx="1" type="body"/>
          </p:nvPr>
        </p:nvSpPr>
        <p:spPr>
          <a:xfrm>
            <a:off x="609478" y="1604519"/>
            <a:ext cx="10972500" cy="397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Prep Set up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Check just before the Class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4ec5cc70a_0_20"/>
          <p:cNvSpPr txBox="1"/>
          <p:nvPr>
            <p:ph idx="1" type="body"/>
          </p:nvPr>
        </p:nvSpPr>
        <p:spPr>
          <a:xfrm>
            <a:off x="609478" y="273598"/>
            <a:ext cx="10972500" cy="5307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/>
              <a:t>Prep Set up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"/>
          <p:cNvSpPr txBox="1"/>
          <p:nvPr/>
        </p:nvSpPr>
        <p:spPr>
          <a:xfrm>
            <a:off x="331920" y="215998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 for the Session</a:t>
            </a:r>
            <a:endParaRPr/>
          </a:p>
        </p:txBody>
      </p:sp>
      <p:cxnSp>
        <p:nvCxnSpPr>
          <p:cNvPr id="610" name="Google Shape;610;p2"/>
          <p:cNvCxnSpPr/>
          <p:nvPr/>
        </p:nvCxnSpPr>
        <p:spPr>
          <a:xfrm flipH="1">
            <a:off x="358559" y="791638"/>
            <a:ext cx="459003" cy="363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1" name="Google Shape;611;p2"/>
          <p:cNvSpPr txBox="1"/>
          <p:nvPr/>
        </p:nvSpPr>
        <p:spPr>
          <a:xfrm>
            <a:off x="647999" y="863998"/>
            <a:ext cx="10512002" cy="812532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 learning objectives for each session.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 instructions for all activities - what you want them to do, how, in what duration? Identify the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range of content you want to cover - from the minimum to what is ideal.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10 minutes of talking time interspersed with planned engagement with students.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Mindful of Time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the system before commencing the class. A quick run thru with tech partner and bricoleur.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Link to LMS:</a:t>
            </a:r>
            <a:r>
              <a:rPr lang="en-US" sz="2400"/>
              <a:t>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http://lms.isdm.org.in/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User id: your isdm email id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password: demo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"/>
          <p:cNvSpPr txBox="1"/>
          <p:nvPr/>
        </p:nvSpPr>
        <p:spPr>
          <a:xfrm>
            <a:off x="331920" y="215999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 for the Session/Engagement of Students</a:t>
            </a:r>
            <a:endParaRPr/>
          </a:p>
        </p:txBody>
      </p:sp>
      <p:cxnSp>
        <p:nvCxnSpPr>
          <p:cNvPr id="617" name="Google Shape;617;p3"/>
          <p:cNvCxnSpPr/>
          <p:nvPr/>
        </p:nvCxnSpPr>
        <p:spPr>
          <a:xfrm flipH="1">
            <a:off x="358559" y="791638"/>
            <a:ext cx="459003" cy="362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8" name="Google Shape;618;p3"/>
          <p:cNvSpPr txBox="1"/>
          <p:nvPr/>
        </p:nvSpPr>
        <p:spPr>
          <a:xfrm>
            <a:off x="647999" y="863999"/>
            <a:ext cx="10512002" cy="5178928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group break outs for group activity or activities that they can do on their own time.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the groups in advance as per required or use automatic option of break out groups - work with bricoleur on this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"/>
          <p:cNvSpPr txBox="1"/>
          <p:nvPr/>
        </p:nvSpPr>
        <p:spPr>
          <a:xfrm>
            <a:off x="331920" y="215999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 for the Session/Plan B in case you drop out</a:t>
            </a:r>
            <a:endParaRPr/>
          </a:p>
        </p:txBody>
      </p:sp>
      <p:cxnSp>
        <p:nvCxnSpPr>
          <p:cNvPr id="624" name="Google Shape;624;p4"/>
          <p:cNvCxnSpPr/>
          <p:nvPr/>
        </p:nvCxnSpPr>
        <p:spPr>
          <a:xfrm flipH="1">
            <a:off x="358559" y="791638"/>
            <a:ext cx="459003" cy="362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5" name="Google Shape;625;p4"/>
          <p:cNvSpPr txBox="1"/>
          <p:nvPr/>
        </p:nvSpPr>
        <p:spPr>
          <a:xfrm>
            <a:off x="647999" y="863999"/>
            <a:ext cx="10512002" cy="5547228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Depute a student/bricoleur to facilitate while you come back</a:t>
            </a:r>
            <a:endParaRPr/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a short assignment to work with bricoleur as a back up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the session plan with bricoleur and Tech partners in advance to anticipate any problem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"/>
          <p:cNvSpPr txBox="1"/>
          <p:nvPr/>
        </p:nvSpPr>
        <p:spPr>
          <a:xfrm>
            <a:off x="331920" y="215999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 for the Session/Assignments</a:t>
            </a:r>
            <a:endParaRPr/>
          </a:p>
        </p:txBody>
      </p:sp>
      <p:cxnSp>
        <p:nvCxnSpPr>
          <p:cNvPr id="631" name="Google Shape;631;p5"/>
          <p:cNvCxnSpPr/>
          <p:nvPr/>
        </p:nvCxnSpPr>
        <p:spPr>
          <a:xfrm flipH="1">
            <a:off x="358559" y="791638"/>
            <a:ext cx="459003" cy="362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p5"/>
          <p:cNvSpPr txBox="1"/>
          <p:nvPr/>
        </p:nvSpPr>
        <p:spPr>
          <a:xfrm>
            <a:off x="647999" y="863999"/>
            <a:ext cx="10512002" cy="481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outputs for students to engage deeply - explore flexibility in submission and complexity involved.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Assignments to be shared in advance to be uploaded in LMS; presented to students on slide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"/>
          <p:cNvSpPr txBox="1"/>
          <p:nvPr/>
        </p:nvSpPr>
        <p:spPr>
          <a:xfrm>
            <a:off x="331920" y="215998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 Engagement</a:t>
            </a:r>
            <a:endParaRPr/>
          </a:p>
        </p:txBody>
      </p:sp>
      <p:cxnSp>
        <p:nvCxnSpPr>
          <p:cNvPr id="638" name="Google Shape;638;p6"/>
          <p:cNvCxnSpPr/>
          <p:nvPr/>
        </p:nvCxnSpPr>
        <p:spPr>
          <a:xfrm flipH="1">
            <a:off x="358557" y="791638"/>
            <a:ext cx="459004" cy="362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6"/>
          <p:cNvSpPr txBox="1"/>
          <p:nvPr/>
        </p:nvSpPr>
        <p:spPr>
          <a:xfrm>
            <a:off x="647999" y="863998"/>
            <a:ext cx="10512002" cy="444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Creative in calling out students: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Planned and Impromptu Warm Calls (indicate to the student to participate through private chat/ or before the session)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Raise Hands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Pre-designed polls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writing assignments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Staggered deadlines within the course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Invite screen share of the students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"/>
          <p:cNvSpPr txBox="1"/>
          <p:nvPr/>
        </p:nvSpPr>
        <p:spPr>
          <a:xfrm>
            <a:off x="331920" y="215998"/>
            <a:ext cx="7371720" cy="42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 Engagement</a:t>
            </a:r>
            <a:endParaRPr/>
          </a:p>
        </p:txBody>
      </p:sp>
      <p:cxnSp>
        <p:nvCxnSpPr>
          <p:cNvPr id="645" name="Google Shape;645;p7"/>
          <p:cNvCxnSpPr/>
          <p:nvPr/>
        </p:nvCxnSpPr>
        <p:spPr>
          <a:xfrm flipH="1">
            <a:off x="358557" y="791638"/>
            <a:ext cx="459004" cy="362"/>
          </a:xfrm>
          <a:prstGeom prst="straightConnector1">
            <a:avLst/>
          </a:prstGeom>
          <a:noFill/>
          <a:ln cap="flat" cmpd="sng" w="28425">
            <a:solidFill>
              <a:srgbClr val="3FAB3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6" name="Google Shape;646;p7"/>
          <p:cNvSpPr txBox="1"/>
          <p:nvPr/>
        </p:nvSpPr>
        <p:spPr>
          <a:xfrm>
            <a:off x="647999" y="863998"/>
            <a:ext cx="10512002" cy="4442329"/>
          </a:xfrm>
          <a:prstGeom prst="rect">
            <a:avLst/>
          </a:prstGeom>
          <a:noFill/>
          <a:ln>
            <a:noFill/>
          </a:ln>
        </p:spPr>
        <p:txBody>
          <a:bodyPr anchorCtr="0" anchor="t" bIns="44975" lIns="44975" spcFirstLastPara="1" rIns="44975" wrap="square" tIns="449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wary of picking on the first hand raised; randomly pick diverse people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questions on the chat box, respond to some in allocated time and rest post through sharing a response document.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of Relay calling (indicate names of who will speak); Group report out by the member; group questioning the others.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